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94f7edced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94f7edced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4f7edce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4f7edce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4f7edce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4f7edce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4f7edced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4f7edced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4f7edced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4f7edced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457200" y="-359100"/>
            <a:ext cx="7830000" cy="24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3"/>
          <p:cNvPicPr preferRelativeResize="0"/>
          <p:nvPr/>
        </p:nvPicPr>
        <p:blipFill>
          <a:blip r:embed="rId3">
            <a:alphaModFix/>
          </a:blip>
          <a:stretch>
            <a:fillRect/>
          </a:stretch>
        </p:blipFill>
        <p:spPr>
          <a:xfrm>
            <a:off x="35175" y="0"/>
            <a:ext cx="9073651" cy="510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24" name="Google Shape;124;p22"/>
          <p:cNvSpPr txBox="1"/>
          <p:nvPr>
            <p:ph type="title"/>
          </p:nvPr>
        </p:nvSpPr>
        <p:spPr>
          <a:xfrm>
            <a:off x="0" y="0"/>
            <a:ext cx="9144000" cy="5108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FFFF00"/>
                </a:solidFill>
                <a:latin typeface="Times New Roman"/>
                <a:ea typeface="Times New Roman"/>
                <a:cs typeface="Times New Roman"/>
                <a:sym typeface="Times New Roman"/>
              </a:rPr>
              <a:t> RESULT</a:t>
            </a:r>
            <a:endParaRPr b="1"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FFFF00"/>
                </a:solidFill>
                <a:latin typeface="Times New Roman"/>
                <a:ea typeface="Times New Roman"/>
                <a:cs typeface="Times New Roman"/>
                <a:sym typeface="Times New Roman"/>
              </a:rPr>
              <a:t>Accuracy achieved with using polynomial regression =98.7%</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FFFF00"/>
                </a:solidFill>
                <a:latin typeface="Times New Roman"/>
                <a:ea typeface="Times New Roman"/>
                <a:cs typeface="Times New Roman"/>
                <a:sym typeface="Times New Roman"/>
              </a:rPr>
              <a:t>Error comes out = 0.010</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sz="1400">
                <a:solidFill>
                  <a:srgbClr val="FFFF00"/>
                </a:solidFill>
                <a:latin typeface="Times New Roman"/>
                <a:ea typeface="Times New Roman"/>
                <a:cs typeface="Times New Roman"/>
                <a:sym typeface="Times New Roman"/>
              </a:rPr>
              <a:t>CONCLUSION</a:t>
            </a:r>
            <a:endParaRPr b="1"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FFFF00"/>
                </a:solidFill>
                <a:latin typeface="Times New Roman"/>
                <a:ea typeface="Times New Roman"/>
                <a:cs typeface="Times New Roman"/>
                <a:sym typeface="Times New Roman"/>
              </a:rPr>
              <a:t>COVID-19 is increasing rapidly throughout the world. So we have made this project that is predicting the number of corona cases in upcoming days so that one can take safety measures and precautions in advance.</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400">
                <a:solidFill>
                  <a:srgbClr val="FFFF00"/>
                </a:solidFill>
                <a:latin typeface="Times New Roman"/>
                <a:ea typeface="Times New Roman"/>
                <a:cs typeface="Times New Roman"/>
                <a:sym typeface="Times New Roman"/>
              </a:rPr>
              <a:t>In this project we have applied a linear regression model first but didn’t get good accuracy. So we applied polynomial regression model having 3rd degree to achieve good accuracy.</a:t>
            </a:r>
            <a:endParaRPr sz="1400">
              <a:solidFill>
                <a:srgbClr val="FFFF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4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0" y="0"/>
            <a:ext cx="9144000" cy="5196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000000"/>
                </a:solidFill>
                <a:latin typeface="Arial"/>
                <a:ea typeface="Arial"/>
                <a:cs typeface="Arial"/>
                <a:sym typeface="Arial"/>
              </a:rPr>
              <a:t>                         </a:t>
            </a:r>
            <a:r>
              <a:rPr b="1" lang="en" sz="1800">
                <a:solidFill>
                  <a:srgbClr val="FFFF00"/>
                </a:solidFill>
                <a:latin typeface="Arial"/>
                <a:ea typeface="Arial"/>
                <a:cs typeface="Arial"/>
                <a:sym typeface="Arial"/>
              </a:rPr>
              <a:t>         </a:t>
            </a:r>
            <a:r>
              <a:rPr b="1" lang="en" sz="2400">
                <a:solidFill>
                  <a:srgbClr val="FFFF00"/>
                </a:solidFill>
                <a:latin typeface="Arial"/>
                <a:ea typeface="Arial"/>
                <a:cs typeface="Arial"/>
                <a:sym typeface="Arial"/>
              </a:rPr>
              <a:t>Coursera capstone</a:t>
            </a:r>
            <a:endParaRPr b="1" sz="2400">
              <a:solidFill>
                <a:srgbClr val="FFFF00"/>
              </a:solidFill>
              <a:latin typeface="Arial"/>
              <a:ea typeface="Arial"/>
              <a:cs typeface="Arial"/>
              <a:sym typeface="Arial"/>
            </a:endParaRPr>
          </a:p>
          <a:p>
            <a:pPr indent="0" lvl="0" marL="0" rtl="0" algn="l">
              <a:lnSpc>
                <a:spcPct val="115000"/>
              </a:lnSpc>
              <a:spcBef>
                <a:spcPts val="0"/>
              </a:spcBef>
              <a:spcAft>
                <a:spcPts val="0"/>
              </a:spcAft>
              <a:buNone/>
            </a:pPr>
            <a:r>
              <a:t/>
            </a:r>
            <a:endParaRPr b="1" sz="2400">
              <a:solidFill>
                <a:srgbClr val="000000"/>
              </a:solidFill>
              <a:highlight>
                <a:srgbClr val="FFFF00"/>
              </a:highlight>
              <a:latin typeface="Arial"/>
              <a:ea typeface="Arial"/>
              <a:cs typeface="Arial"/>
              <a:sym typeface="Arial"/>
            </a:endParaRPr>
          </a:p>
          <a:p>
            <a:pPr indent="0" lvl="0" marL="0" rtl="0" algn="l">
              <a:lnSpc>
                <a:spcPct val="115000"/>
              </a:lnSpc>
              <a:spcBef>
                <a:spcPts val="0"/>
              </a:spcBef>
              <a:spcAft>
                <a:spcPts val="0"/>
              </a:spcAft>
              <a:buNone/>
            </a:pPr>
            <a:r>
              <a:rPr b="1" lang="en" sz="2400">
                <a:solidFill>
                  <a:srgbClr val="000000"/>
                </a:solidFill>
                <a:latin typeface="Arial"/>
                <a:ea typeface="Arial"/>
                <a:cs typeface="Arial"/>
                <a:sym typeface="Arial"/>
              </a:rPr>
              <a:t>         </a:t>
            </a:r>
            <a:r>
              <a:rPr b="1" lang="en" sz="2400">
                <a:solidFill>
                  <a:srgbClr val="FFFF00"/>
                </a:solidFill>
                <a:latin typeface="Arial"/>
                <a:ea typeface="Arial"/>
                <a:cs typeface="Arial"/>
                <a:sym typeface="Arial"/>
              </a:rPr>
              <a:t>          Data Analysis Covid-19 pandemic </a:t>
            </a:r>
            <a:endParaRPr b="1" sz="2400">
              <a:solidFill>
                <a:srgbClr val="FFFF00"/>
              </a:solidFill>
              <a:latin typeface="Arial"/>
              <a:ea typeface="Arial"/>
              <a:cs typeface="Arial"/>
              <a:sym typeface="Arial"/>
            </a:endParaRPr>
          </a:p>
          <a:p>
            <a:pPr indent="0" lvl="0" marL="0" rtl="0" algn="l">
              <a:lnSpc>
                <a:spcPct val="115000"/>
              </a:lnSpc>
              <a:spcBef>
                <a:spcPts val="0"/>
              </a:spcBef>
              <a:spcAft>
                <a:spcPts val="0"/>
              </a:spcAft>
              <a:buNone/>
            </a:pPr>
            <a:r>
              <a:t/>
            </a:r>
            <a:endParaRPr b="1" sz="2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2400">
                <a:solidFill>
                  <a:srgbClr val="000000"/>
                </a:solidFill>
                <a:latin typeface="Arial"/>
                <a:ea typeface="Arial"/>
                <a:cs typeface="Arial"/>
                <a:sym typeface="Arial"/>
              </a:rPr>
              <a:t>                                                                       </a:t>
            </a:r>
            <a:endParaRPr b="1" sz="2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2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1" sz="2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2400">
                <a:solidFill>
                  <a:srgbClr val="000000"/>
                </a:solidFill>
                <a:latin typeface="Arial"/>
                <a:ea typeface="Arial"/>
                <a:cs typeface="Arial"/>
                <a:sym typeface="Arial"/>
              </a:rPr>
              <a:t>                                                                      </a:t>
            </a:r>
            <a:r>
              <a:rPr b="1" lang="en" sz="1800">
                <a:solidFill>
                  <a:srgbClr val="000000"/>
                </a:solidFill>
                <a:latin typeface="Arial"/>
                <a:ea typeface="Arial"/>
                <a:cs typeface="Arial"/>
                <a:sym typeface="Arial"/>
              </a:rPr>
              <a:t> </a:t>
            </a:r>
            <a:endParaRPr b="1"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800">
                <a:solidFill>
                  <a:srgbClr val="FFFF00"/>
                </a:solidFill>
                <a:latin typeface="Arial"/>
                <a:ea typeface="Arial"/>
                <a:cs typeface="Arial"/>
                <a:sym typeface="Arial"/>
              </a:rPr>
              <a:t>                                                                                                By: Pallavi kumari</a:t>
            </a:r>
            <a:endParaRPr sz="1800">
              <a:solidFill>
                <a:srgbClr val="FFFF00"/>
              </a:solidFill>
              <a:latin typeface="Arial"/>
              <a:ea typeface="Arial"/>
              <a:cs typeface="Arial"/>
              <a:sym typeface="Arial"/>
            </a:endParaRPr>
          </a:p>
          <a:p>
            <a:pPr indent="0" lvl="0" marL="0" rtl="0" algn="l">
              <a:lnSpc>
                <a:spcPct val="115000"/>
              </a:lnSpc>
              <a:spcBef>
                <a:spcPts val="0"/>
              </a:spcBef>
              <a:spcAft>
                <a:spcPts val="0"/>
              </a:spcAft>
              <a:buNone/>
            </a:pPr>
            <a:r>
              <a:rPr lang="en" sz="1800">
                <a:solidFill>
                  <a:srgbClr val="000000"/>
                </a:solidFill>
                <a:latin typeface="Arial"/>
                <a:ea typeface="Arial"/>
                <a:cs typeface="Arial"/>
                <a:sym typeface="Arial"/>
              </a:rPr>
              <a:t>                                                                                                   </a:t>
            </a:r>
            <a:r>
              <a:rPr lang="en" sz="1800">
                <a:solidFill>
                  <a:srgbClr val="FFFF00"/>
                </a:solidFill>
                <a:latin typeface="Arial"/>
                <a:ea typeface="Arial"/>
                <a:cs typeface="Arial"/>
                <a:sym typeface="Arial"/>
              </a:rPr>
              <a:t>   August 2020</a:t>
            </a:r>
            <a:endParaRPr sz="1800">
              <a:solidFill>
                <a:srgbClr val="FFFF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cxnSp>
        <p:nvCxnSpPr>
          <p:cNvPr id="79" name="Google Shape;79;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0" name="Google Shape;80;p15"/>
          <p:cNvSpPr txBox="1"/>
          <p:nvPr/>
        </p:nvSpPr>
        <p:spPr>
          <a:xfrm>
            <a:off x="211025" y="466000"/>
            <a:ext cx="8880300" cy="4554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400"/>
              <a:t>                     INTRODUCTION</a:t>
            </a:r>
            <a:endParaRPr sz="30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Coronavirus(COVID-19) has become the most buzzed topic these days. COVID-19 is the disease caused by the new coronavirus that emerged in China in December 2019. The source of this virus is believed to be a ‘wet market’ in Wuhan which sold both dead and live animals including fishes and birds.novel coronavirus has inflicted havoc across the globe for lives and livelihoods. The impact of the pandemic on human lives is severe, but the effects on the global economy and on sustainable development’s future are also a concern. The International Monetary Fund already declared that the world is into  a recession.  The full  economic impact of  the crisis  is still difficult  to predict  but preliminary estimates are US$2 trillion.</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    COVID-19 symptoms include cough, fever, shortness of breath,dry cough, headache, pneumonia. COVID-19 can be severe and some cases have caused death.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We will analyze the outbreak of coronavirus across various regions,visualize them using charts and graphs and predict the number of upcoming cases for the next 10 days using linear regression and polynomial regression models in python.The data has information from 31th December 2019 to till .</a:t>
            </a:r>
            <a:endParaRPr sz="13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Closeup from the side of a hand pushing a knob on an audio mixer" id="85" name="Google Shape;85;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6" name="Google Shape;86;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
                <a:solidFill>
                  <a:srgbClr val="FFFF00"/>
                </a:solidFill>
                <a:latin typeface="Arial"/>
                <a:ea typeface="Arial"/>
                <a:cs typeface="Arial"/>
                <a:sym typeface="Arial"/>
              </a:rPr>
              <a:t>Collecting data</a:t>
            </a:r>
            <a:r>
              <a:rPr b="1" lang="en" sz="1800">
                <a:solidFill>
                  <a:srgbClr val="000000"/>
                </a:solidFill>
                <a:latin typeface="Arial"/>
                <a:ea typeface="Arial"/>
                <a:cs typeface="Arial"/>
                <a:sym typeface="Arial"/>
              </a:rPr>
              <a:t> </a:t>
            </a:r>
            <a:endParaRPr>
              <a:solidFill>
                <a:schemeClr val="lt1"/>
              </a:solidFill>
            </a:endParaRPr>
          </a:p>
        </p:txBody>
      </p:sp>
      <p:sp>
        <p:nvSpPr>
          <p:cNvPr id="87" name="Google Shape;87;p16"/>
          <p:cNvSpPr txBox="1"/>
          <p:nvPr>
            <p:ph idx="2" type="body"/>
          </p:nvPr>
        </p:nvSpPr>
        <p:spPr>
          <a:xfrm>
            <a:off x="4624750" y="52750"/>
            <a:ext cx="4519200" cy="50205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a:solidFill>
                  <a:srgbClr val="000000"/>
                </a:solidFill>
                <a:latin typeface="Arial"/>
                <a:ea typeface="Arial"/>
                <a:cs typeface="Arial"/>
                <a:sym typeface="Arial"/>
              </a:rPr>
              <a:t>Collecting data from kaggle</a:t>
            </a:r>
            <a:endParaRPr b="1">
              <a:solidFill>
                <a:srgbClr val="000000"/>
              </a:solidFill>
              <a:latin typeface="Arial"/>
              <a:ea typeface="Arial"/>
              <a:cs typeface="Arial"/>
              <a:sym typeface="Arial"/>
            </a:endParaRPr>
          </a:p>
          <a:p>
            <a:pPr indent="0" lvl="0" marL="0" rtl="0" algn="l">
              <a:spcBef>
                <a:spcPts val="0"/>
              </a:spcBef>
              <a:spcAft>
                <a:spcPts val="0"/>
              </a:spcAft>
              <a:buNone/>
            </a:pPr>
            <a:r>
              <a:t/>
            </a:r>
            <a:endParaRPr b="1">
              <a:solidFill>
                <a:srgbClr val="000000"/>
              </a:solidFill>
              <a:latin typeface="Arial"/>
              <a:ea typeface="Arial"/>
              <a:cs typeface="Arial"/>
              <a:sym typeface="Arial"/>
            </a:endParaRPr>
          </a:p>
          <a:p>
            <a:pPr indent="0" lvl="0" marL="0" rtl="0" algn="just">
              <a:spcBef>
                <a:spcPts val="0"/>
              </a:spcBef>
              <a:spcAft>
                <a:spcPts val="0"/>
              </a:spcAft>
              <a:buNone/>
            </a:pPr>
            <a:r>
              <a:rPr lang="en" sz="1400">
                <a:solidFill>
                  <a:srgbClr val="000000"/>
                </a:solidFill>
                <a:latin typeface="Times New Roman"/>
                <a:ea typeface="Times New Roman"/>
                <a:cs typeface="Times New Roman"/>
                <a:sym typeface="Times New Roman"/>
              </a:rPr>
              <a:t>Kaggle is a platform for predictive modelling and analytics competitions in which statisticians and data miners compete to produce the best models for predicting and describing the datasets uploaded by companies and users. This crowdsourcing approach relies on the fact that there are countless strategies that can be applied to any predictive modelling task and it is impossible to know beforehand which technique or analyst will be most effective. On 8 March 2017.Google announced that they were acquiring Kaggle. They will join the Google Cloud team and continue to be a distinct brand. In January 2018, Booz Allen and Kaggle launched Data Science Bowl, a machine learning competition to analyze cell images and identify nuclei.</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4800">
                <a:solidFill>
                  <a:srgbClr val="000000"/>
                </a:solidFill>
                <a:latin typeface="Arial"/>
                <a:ea typeface="Arial"/>
                <a:cs typeface="Arial"/>
                <a:sym typeface="Arial"/>
              </a:rPr>
              <a:t>Methodology</a:t>
            </a:r>
            <a:endParaRPr sz="7200"/>
          </a:p>
        </p:txBody>
      </p:sp>
      <p:sp>
        <p:nvSpPr>
          <p:cNvPr id="93" name="Google Shape;93;p17"/>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94" name="Google Shape;94;p17"/>
          <p:cNvSpPr txBox="1"/>
          <p:nvPr>
            <p:ph idx="2" type="body"/>
          </p:nvPr>
        </p:nvSpPr>
        <p:spPr>
          <a:xfrm>
            <a:off x="4853350" y="0"/>
            <a:ext cx="4186800" cy="49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222222"/>
                </a:solidFill>
                <a:latin typeface="Times New Roman"/>
                <a:ea typeface="Times New Roman"/>
                <a:cs typeface="Times New Roman"/>
                <a:sym typeface="Times New Roman"/>
              </a:rPr>
              <a:t>Implementing Polynomial Regression With scikit-learn</a:t>
            </a:r>
            <a:endParaRPr b="1" sz="15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22222"/>
                </a:solidFill>
                <a:latin typeface="Times New Roman"/>
                <a:ea typeface="Times New Roman"/>
                <a:cs typeface="Times New Roman"/>
                <a:sym typeface="Times New Roman"/>
              </a:rPr>
              <a:t>Implementing polynomial regression with scikit-learn is very similar to linear regression. There is only one extra step: you need to transform the array of inputs to include non-linear terms such as 𝑥².</a:t>
            </a:r>
            <a:endParaRPr sz="16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22222"/>
                </a:solidFill>
                <a:latin typeface="Times New Roman"/>
                <a:ea typeface="Times New Roman"/>
                <a:cs typeface="Times New Roman"/>
                <a:sym typeface="Times New Roman"/>
              </a:rPr>
              <a:t>Degree is an integer (2 by default) that represents the degree of the polynomial</a:t>
            </a:r>
            <a:endParaRPr sz="16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22222"/>
                </a:solidFill>
                <a:latin typeface="Times New Roman"/>
                <a:ea typeface="Times New Roman"/>
                <a:cs typeface="Times New Roman"/>
                <a:sym typeface="Times New Roman"/>
              </a:rPr>
              <a:t>regression function. In our project, we have taken the degree 3 of polynomial regression for better accuracy.</a:t>
            </a:r>
            <a:endParaRPr sz="16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222222"/>
                </a:solidFill>
                <a:latin typeface="Times New Roman"/>
                <a:ea typeface="Times New Roman"/>
                <a:cs typeface="Times New Roman"/>
                <a:sym typeface="Times New Roman"/>
              </a:rPr>
              <a:t>The result came out through this model is very good and has very good accuracy of  98.7 .</a:t>
            </a:r>
            <a:endParaRPr sz="16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460950" y="43950"/>
            <a:ext cx="8222100" cy="1257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4600">
                <a:solidFill>
                  <a:srgbClr val="000000"/>
                </a:solidFill>
                <a:latin typeface="Times New Roman"/>
                <a:ea typeface="Times New Roman"/>
                <a:cs typeface="Times New Roman"/>
                <a:sym typeface="Times New Roman"/>
              </a:rPr>
              <a:t>Countries affected by covid-19</a:t>
            </a:r>
            <a:endParaRPr b="1" sz="46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rgbClr val="000000"/>
              </a:solidFill>
              <a:latin typeface="Arial"/>
              <a:ea typeface="Arial"/>
              <a:cs typeface="Arial"/>
              <a:sym typeface="Arial"/>
            </a:endParaRPr>
          </a:p>
        </p:txBody>
      </p:sp>
      <p:pic>
        <p:nvPicPr>
          <p:cNvPr id="100" name="Google Shape;100;p18"/>
          <p:cNvPicPr preferRelativeResize="0"/>
          <p:nvPr/>
        </p:nvPicPr>
        <p:blipFill>
          <a:blip r:embed="rId3">
            <a:alphaModFix/>
          </a:blip>
          <a:stretch>
            <a:fillRect/>
          </a:stretch>
        </p:blipFill>
        <p:spPr>
          <a:xfrm>
            <a:off x="175850" y="1063875"/>
            <a:ext cx="9003325" cy="383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60950" y="131875"/>
            <a:ext cx="8222100" cy="589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900">
                <a:solidFill>
                  <a:srgbClr val="000000"/>
                </a:solidFill>
                <a:latin typeface="Times New Roman"/>
                <a:ea typeface="Times New Roman"/>
                <a:cs typeface="Times New Roman"/>
                <a:sym typeface="Times New Roman"/>
              </a:rPr>
              <a:t>Comparison of cases between India,China and US</a:t>
            </a:r>
            <a:endParaRPr b="1" sz="29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p:txBody>
      </p:sp>
      <p:pic>
        <p:nvPicPr>
          <p:cNvPr id="106" name="Google Shape;106;p19"/>
          <p:cNvPicPr preferRelativeResize="0"/>
          <p:nvPr/>
        </p:nvPicPr>
        <p:blipFill>
          <a:blip r:embed="rId3">
            <a:alphaModFix/>
          </a:blip>
          <a:stretch>
            <a:fillRect/>
          </a:stretch>
        </p:blipFill>
        <p:spPr>
          <a:xfrm>
            <a:off x="175850" y="844050"/>
            <a:ext cx="8507199" cy="429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460950" y="105500"/>
            <a:ext cx="8222100" cy="888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900">
                <a:solidFill>
                  <a:srgbClr val="000000"/>
                </a:solidFill>
                <a:latin typeface="Times New Roman"/>
                <a:ea typeface="Times New Roman"/>
                <a:cs typeface="Times New Roman"/>
                <a:sym typeface="Times New Roman"/>
              </a:rPr>
              <a:t>Visualization Confirmed,Deaths,Recovered Cases</a:t>
            </a:r>
            <a:endParaRPr b="1" sz="29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p:txBody>
      </p:sp>
      <p:pic>
        <p:nvPicPr>
          <p:cNvPr id="112" name="Google Shape;112;p20"/>
          <p:cNvPicPr preferRelativeResize="0"/>
          <p:nvPr/>
        </p:nvPicPr>
        <p:blipFill>
          <a:blip r:embed="rId3">
            <a:alphaModFix/>
          </a:blip>
          <a:stretch>
            <a:fillRect/>
          </a:stretch>
        </p:blipFill>
        <p:spPr>
          <a:xfrm>
            <a:off x="195750" y="817675"/>
            <a:ext cx="8752475" cy="4325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460950" y="140675"/>
            <a:ext cx="8222100" cy="888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800">
                <a:solidFill>
                  <a:srgbClr val="000000"/>
                </a:solidFill>
                <a:latin typeface="Times New Roman"/>
                <a:ea typeface="Times New Roman"/>
                <a:cs typeface="Times New Roman"/>
                <a:sym typeface="Times New Roman"/>
              </a:rPr>
              <a:t>Heatmap representation (checking correlation)</a:t>
            </a:r>
            <a:endParaRPr b="1" sz="2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400">
              <a:solidFill>
                <a:srgbClr val="000000"/>
              </a:solidFill>
              <a:latin typeface="Arial"/>
              <a:ea typeface="Arial"/>
              <a:cs typeface="Arial"/>
              <a:sym typeface="Arial"/>
            </a:endParaRPr>
          </a:p>
        </p:txBody>
      </p:sp>
      <p:pic>
        <p:nvPicPr>
          <p:cNvPr id="118" name="Google Shape;118;p21"/>
          <p:cNvPicPr preferRelativeResize="0"/>
          <p:nvPr/>
        </p:nvPicPr>
        <p:blipFill>
          <a:blip r:embed="rId3">
            <a:alphaModFix/>
          </a:blip>
          <a:stretch>
            <a:fillRect/>
          </a:stretch>
        </p:blipFill>
        <p:spPr>
          <a:xfrm>
            <a:off x="152400" y="975950"/>
            <a:ext cx="8780575" cy="4015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